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5"/>
  </p:notesMasterIdLst>
  <p:handoutMasterIdLst>
    <p:handoutMasterId r:id="rId16"/>
  </p:handoutMasterIdLst>
  <p:sldIdLst>
    <p:sldId id="410" r:id="rId5"/>
    <p:sldId id="383" r:id="rId6"/>
    <p:sldId id="414" r:id="rId7"/>
    <p:sldId id="391" r:id="rId8"/>
    <p:sldId id="412" r:id="rId9"/>
    <p:sldId id="415" r:id="rId10"/>
    <p:sldId id="408" r:id="rId11"/>
    <p:sldId id="411" r:id="rId12"/>
    <p:sldId id="413" r:id="rId13"/>
    <p:sldId id="398" r:id="rId14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2C2C2"/>
    <a:srgbClr val="A9D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73" autoAdjust="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/>
            </a:lvl1pPr>
          </a:lstStyle>
          <a:p>
            <a:pPr rtl="0"/>
            <a:fld id="{29A6D377-CE9F-42F4-9401-7CF08A855EE4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2025/7/9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/>
            </a:lvl1pPr>
          </a:lstStyle>
          <a:p>
            <a:pPr rtl="0"/>
            <a:fld id="{E2C230DF-5933-439D-898F-38E9AC9BA688}" type="slidenum">
              <a:rPr 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ヘッダー プレースホルダー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F0A38C37-4D1D-465C-9C93-03A26BBDD059}" type="datetime1">
              <a:rPr lang="ja-JP" altLang="en-US" smtClean="0">
                <a:ea typeface="Meiryo UI" panose="020B0604030504040204" pitchFamily="50" charset="-128"/>
              </a:rPr>
              <a:t>2025/7/9</a:t>
            </a:fld>
            <a:endParaRPr dirty="0">
              <a:ea typeface="Meiryo UI" panose="020B0604030504040204" pitchFamily="50" charset="-128"/>
            </a:endParaRPr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ja-JP"/>
            </a:defPPr>
          </a:lstStyle>
          <a:p>
            <a:pPr rtl="0"/>
            <a:endParaRPr lang="ja-JP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ja-JP"/>
            </a:defPPr>
          </a:lstStyle>
          <a:p>
            <a:pPr lvl="0" rtl="0"/>
            <a:r>
              <a:rPr lang="ja-JP" dirty="0"/>
              <a:t>クリックしてマスター テキストのスタイルを編集</a:t>
            </a:r>
          </a:p>
          <a:p>
            <a:pPr lvl="1" rtl="0"/>
            <a:r>
              <a:rPr lang="ja-JP" dirty="0"/>
              <a:t>第 2 レベル</a:t>
            </a:r>
          </a:p>
          <a:p>
            <a:pPr lvl="2" rtl="0"/>
            <a:r>
              <a:rPr lang="ja-JP" dirty="0"/>
              <a:t>第 3 レベル</a:t>
            </a:r>
          </a:p>
          <a:p>
            <a:pPr lvl="3" rtl="0"/>
            <a:r>
              <a:rPr lang="ja-JP" dirty="0"/>
              <a:t>第 4 レベル</a:t>
            </a:r>
          </a:p>
          <a:p>
            <a:pPr lvl="4" rtl="0"/>
            <a:r>
              <a:rPr lang="ja-JP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89C7E07-3C67-C64C-8DA0-0404F6303970}" type="slidenum">
              <a:rPr lang="en-US" altLang="ja-JP" smtClean="0"/>
              <a:pPr/>
              <a:t>‹#›</a:t>
            </a:fld>
            <a:endParaRPr lang="en-US" altLang="en-US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78776-4EA1-9582-B63C-865B3EDF9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46882BD-DCD6-AFD7-88B0-63066A5E8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E2E3D25-F590-B3C1-1F1D-BE888F6D7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F14B92-BB66-7530-9560-9BF3A7093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220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AD0EB-035E-6782-ACFB-E3AE37D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8D8F579-FEAB-6192-A557-C1667A4F1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5740AB-5548-DED3-87CD-DE137EC16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2C367B4-EF91-7AEA-FAE3-CB4B86048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491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6A53A-0A8B-A670-A382-384F87C9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AE21D9A-B6ED-084B-B492-862C99366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7612B94-5A08-5C86-10A9-225E82C7E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9168F3-804C-D673-CE47-800430A54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205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D6AB8-C44A-1CB3-67BB-0C6A0A13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0ECE7FD-284D-D6C0-157E-401A019C0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7EBDA04-65C0-E934-E459-567AA2F96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3D6F8C-5D93-0F8E-FE1B-5ACD31407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683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A15C-374A-FA1E-4035-5B112763E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BD0D51B-6700-89C1-CA1F-89132CF05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69DACCB-D025-FA5F-A26B-7295BF4E7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A745F4-B7CC-18D8-7B76-9101E6128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294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ja-JP" sz="6000" b="1" i="0" spc="1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grpSp>
        <p:nvGrpSpPr>
          <p:cNvPr id="9" name="グループ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フリーフォーム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フリーフォーム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フリーフォーム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、コンテンツ、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フリーフォーム(F)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フリーフォーム(F)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7" name="フリーフォーム(F)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spcBef>
                <a:spcPts val="6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 2 段組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フリーフォーム(F)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(F)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フリーフォーム(F)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spcBef>
                <a:spcPts val="6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9" name="表プレースホルダー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ja-JP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アイコンをクリックして表を追加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ja-JP" sz="6000" b="1" i="0" spc="1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grpSp>
        <p:nvGrpSpPr>
          <p:cNvPr id="9" name="グループ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フリーフォーム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フリーフォーム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フリーフォーム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8" name="テキスト プレースホルダー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ja-JP" sz="2400" b="1" i="0">
                <a:solidFill>
                  <a:schemeClr val="tx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lang="ja-JP" sz="4000"/>
            </a:lvl2pPr>
            <a:lvl3pPr>
              <a:defRPr lang="ja-JP" sz="4000"/>
            </a:lvl3pPr>
            <a:lvl4pPr>
              <a:defRPr lang="ja-JP" sz="4000"/>
            </a:lvl4pPr>
            <a:lvl5pPr>
              <a:defRPr lang="ja-JP" sz="4000"/>
            </a:lvl5pPr>
          </a:lstStyle>
          <a:p>
            <a:pPr lvl="0" rtl="0"/>
            <a:r>
              <a:rPr lang="ja-JP" altLang="en-US" noProof="0" dirty="0"/>
              <a:t>クリックしてテキストを追加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題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オートシェイプ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フリーフォーム(F)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フリーフォーム(F)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0" name="フリーフォーム(F)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フリーフォーム(F)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2" name="タイトル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2" name="コンテンツ プレースホルダー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ja-JP" sz="2400" b="1" i="0" kern="1200" dirty="0">
                <a:solidFill>
                  <a:schemeClr val="tx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indent="-283464">
              <a:spcBef>
                <a:spcPts val="6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42" name="日付プレースホルダー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のタイトル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ja-JP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/>
              <a:t>アイコンをクリックして画像を追加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6000" b="1" i="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/>
              <a:t>クリックしてタイトルを追加 </a:t>
            </a:r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</a:lstStyle>
          <a:p>
            <a:pPr algn="ctr"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ja-JP" sz="6000" b="1" i="0" spc="1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18" name="テキスト プレースホルダー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ja-JP" sz="2400" b="1" i="0">
                <a:solidFill>
                  <a:schemeClr val="tx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lang="ja-JP" sz="4000"/>
            </a:lvl2pPr>
            <a:lvl3pPr>
              <a:defRPr lang="ja-JP" sz="4000"/>
            </a:lvl3pPr>
            <a:lvl4pPr>
              <a:defRPr lang="ja-JP" sz="4000"/>
            </a:lvl4pPr>
            <a:lvl5pPr>
              <a:defRPr lang="ja-JP" sz="4000"/>
            </a:lvl5pPr>
          </a:lstStyle>
          <a:p>
            <a:pPr lvl="0" rtl="0"/>
            <a:r>
              <a:rPr lang="ja-JP" altLang="en-US" noProof="0" dirty="0"/>
              <a:t>クリックしてテキストを追加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グループ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フリーフォーム(F)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フリーフォーム(F)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(F)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2" name="コンテンツ プレースホルダー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​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ja-JP" sz="6000" b="1" i="0" spc="1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grpSp>
        <p:nvGrpSpPr>
          <p:cNvPr id="9" name="グループ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フリーフォーム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フリーフォーム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フリーフォーム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プレースホルダー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ja-JP" sz="2400" b="1" i="0">
                <a:solidFill>
                  <a:schemeClr val="tx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lang="ja-JP" sz="4000"/>
            </a:lvl2pPr>
            <a:lvl3pPr>
              <a:defRPr lang="ja-JP" sz="4000"/>
            </a:lvl3pPr>
            <a:lvl4pPr>
              <a:defRPr lang="ja-JP" sz="4000"/>
            </a:lvl4pPr>
            <a:lvl5pPr>
              <a:defRPr lang="ja-JP" sz="4000"/>
            </a:lvl5pPr>
          </a:lstStyle>
          <a:p>
            <a:pPr lvl="0" rtl="0"/>
            <a:r>
              <a:rPr lang="ja-JP" altLang="en-US" noProof="0" dirty="0"/>
              <a:t>クリックしてテキストを追加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 2 段組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フリーフォーム(F)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(F)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フリーフォーム(F)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2" name="コンテンツ プレースホルダー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83464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59436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82296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0058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3" name="コンテンツ プレースホルダー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83464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5486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82296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0058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オートシェイプ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(F)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フリーフォーム(F)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8" name="フリーフォーム(F)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9" name="フリーフォーム(F)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spcBef>
                <a:spcPts val="1800"/>
              </a:spcBef>
              <a:buFont typeface="+mj-lt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ja-JP" sz="2000"/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endParaRPr lang="ja-JP" altLang="en-US" noProof="0" dirty="0"/>
          </a:p>
        </p:txBody>
      </p:sp>
      <p:sp>
        <p:nvSpPr>
          <p:cNvPr id="2" name="コンテンツ プレースホルダー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83464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5486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82296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0058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、コンテンツ、画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3" name="コンテンツ プレースホルダー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図プレースホルダー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ja-JP"/>
            </a:defPPr>
          </a:lstStyle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2" name="タイトル プレースホルダー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0" name="日付プレースホルダー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ja-JP" sz="11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32" name="スライド番号プレースホルダー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ja-JP" sz="11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1" lang="ja-JP" sz="4400" b="1" i="0" kern="1200" spc="1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eaLnBrk="1" hangingPunct="1">
        <a:defRPr kumimoji="1" lang="ja-JP">
          <a:solidFill>
            <a:schemeClr val="tx2"/>
          </a:solidFill>
        </a:defRPr>
      </a:lvl2pPr>
      <a:lvl3pPr eaLnBrk="1" hangingPunct="1">
        <a:defRPr kumimoji="1" lang="ja-JP">
          <a:solidFill>
            <a:schemeClr val="tx2"/>
          </a:solidFill>
        </a:defRPr>
      </a:lvl3pPr>
      <a:lvl4pPr eaLnBrk="1" hangingPunct="1">
        <a:defRPr kumimoji="1" lang="ja-JP">
          <a:solidFill>
            <a:schemeClr val="tx2"/>
          </a:solidFill>
        </a:defRPr>
      </a:lvl4pPr>
      <a:lvl5pPr eaLnBrk="1" hangingPunct="1">
        <a:defRPr kumimoji="1" lang="ja-JP">
          <a:solidFill>
            <a:schemeClr val="tx2"/>
          </a:solidFill>
        </a:defRPr>
      </a:lvl5pPr>
      <a:lvl6pPr eaLnBrk="1" hangingPunct="1">
        <a:defRPr kumimoji="1" lang="ja-JP">
          <a:solidFill>
            <a:schemeClr val="tx2"/>
          </a:solidFill>
        </a:defRPr>
      </a:lvl6pPr>
      <a:lvl7pPr eaLnBrk="1" hangingPunct="1">
        <a:defRPr kumimoji="1" lang="ja-JP">
          <a:solidFill>
            <a:schemeClr val="tx2"/>
          </a:solidFill>
        </a:defRPr>
      </a:lvl7pPr>
      <a:lvl8pPr eaLnBrk="1" hangingPunct="1">
        <a:defRPr kumimoji="1" lang="ja-JP">
          <a:solidFill>
            <a:schemeClr val="tx2"/>
          </a:solidFill>
        </a:defRPr>
      </a:lvl8pPr>
      <a:lvl9pPr eaLnBrk="1" hangingPunct="1">
        <a:defRPr kumimoji="1" lang="ja-JP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lang="ja-JP" sz="28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24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20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enn.dev/t_m_k/articles/04b3e7e710792c" TargetMode="External"/><Relationship Id="rId7" Type="http://schemas.openxmlformats.org/officeDocument/2006/relationships/hyperlink" Target="https://qiita.com/t_k_t/items/29848ac897e15903084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enn.dev/susatthi/articles/20240309-111704-flutter-firebase-app" TargetMode="External"/><Relationship Id="rId5" Type="http://schemas.openxmlformats.org/officeDocument/2006/relationships/hyperlink" Target="https://firebase.google.com/docs/flutter/setup?hl=ja" TargetMode="External"/><Relationship Id="rId4" Type="http://schemas.openxmlformats.org/officeDocument/2006/relationships/hyperlink" Target="https://zenn.dev/beeeyan/articles/77ab9ef6857a2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2184399"/>
            <a:ext cx="5486400" cy="1264919"/>
          </a:xfrm>
        </p:spPr>
        <p:txBody>
          <a:bodyPr rtlCol="0"/>
          <a:lstStyle>
            <a:defPPr>
              <a:defRPr lang="ja-JP"/>
            </a:defPPr>
          </a:lstStyle>
          <a:p>
            <a:pPr rtl="0">
              <a:lnSpc>
                <a:spcPct val="90000"/>
              </a:lnSpc>
            </a:pPr>
            <a:r>
              <a:rPr lang="ja-JP" altLang="en-US" dirty="0"/>
              <a:t>シフト管理アプリシフマネ</a:t>
            </a:r>
            <a:endParaRPr 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A71FAD-972A-15BE-ED7F-60223B4D26A2}"/>
              </a:ext>
            </a:extLst>
          </p:cNvPr>
          <p:cNvSpPr txBox="1"/>
          <p:nvPr/>
        </p:nvSpPr>
        <p:spPr>
          <a:xfrm>
            <a:off x="6309904" y="3454400"/>
            <a:ext cx="310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ja-JP" altLang="en-US" b="1" dirty="0">
                <a:solidFill>
                  <a:schemeClr val="bg1"/>
                </a:solidFill>
              </a:rPr>
              <a:t>渡辺晃太朗</a:t>
            </a:r>
            <a:endParaRPr lang="ja-JP" altLang="ja-JP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59" y="411479"/>
            <a:ext cx="7247313" cy="3291840"/>
          </a:xfrm>
        </p:spPr>
        <p:txBody>
          <a:bodyPr rtlCol="0"/>
          <a:lstStyle>
            <a:defPPr>
              <a:defRPr lang="ja-JP"/>
            </a:defPPr>
          </a:lstStyle>
          <a:p>
            <a:pPr rtl="0"/>
            <a:r>
              <a:rPr lang="ja-JP" dirty="0"/>
              <a:t>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ja-JP"/>
            </a:defPPr>
          </a:lstStyle>
          <a:p>
            <a:pPr rtl="0"/>
            <a:r>
              <a:rPr lang="ja-JP" altLang="en-US" dirty="0"/>
              <a:t>目次</a:t>
            </a:r>
            <a:endParaRPr lang="ja-JP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ja-JP"/>
            </a:defPPr>
          </a:lstStyle>
          <a:p>
            <a:pPr marL="457200" indent="-457200" rtl="0">
              <a:buFont typeface="+mj-lt"/>
              <a:buAutoNum type="arabicPeriod"/>
            </a:pPr>
            <a:r>
              <a:rPr lang="ja-JP" dirty="0"/>
              <a:t>概要</a:t>
            </a:r>
          </a:p>
          <a:p>
            <a:pPr marL="457200" indent="-457200" rtl="0">
              <a:buFont typeface="+mj-lt"/>
              <a:buAutoNum type="arabicPeriod"/>
            </a:pPr>
            <a:r>
              <a:rPr lang="ja-JP" altLang="en-US" dirty="0"/>
              <a:t>使用技術</a:t>
            </a:r>
            <a:endParaRPr lang="en-US" altLang="ja-JP" dirty="0"/>
          </a:p>
          <a:p>
            <a:pPr marL="457200" indent="-457200" rtl="0">
              <a:buFont typeface="+mj-lt"/>
              <a:buAutoNum type="arabicPeriod"/>
            </a:pPr>
            <a:r>
              <a:rPr lang="ja-JP" altLang="en-US" dirty="0"/>
              <a:t>参考</a:t>
            </a:r>
            <a:r>
              <a:rPr lang="en-US" altLang="ja-JP" dirty="0"/>
              <a:t>URL</a:t>
            </a:r>
            <a:endParaRPr lang="ja-JP" dirty="0"/>
          </a:p>
          <a:p>
            <a:pPr marL="457200" indent="-457200" rtl="0">
              <a:buFont typeface="+mj-lt"/>
              <a:buAutoNum type="arabicPeriod"/>
            </a:pPr>
            <a:r>
              <a:rPr lang="ja-JP" altLang="en-US" dirty="0"/>
              <a:t>実機説明</a:t>
            </a:r>
            <a:endParaRPr lang="en-US" altLang="ja-JP" dirty="0"/>
          </a:p>
          <a:p>
            <a:pPr marL="457200" indent="-457200" rtl="0">
              <a:buFont typeface="+mj-lt"/>
              <a:buAutoNum type="arabicPeriod"/>
            </a:pPr>
            <a:r>
              <a:rPr lang="ja-JP" altLang="en-US" dirty="0"/>
              <a:t>開発を通して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1345D-2C5C-D5BF-32BE-4500BC3B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プレースホルダー 5" descr="草の上に乗っている人たち&#10;&#10;AI 生成コンテンツは誤りを含む可能性があります。">
            <a:extLst>
              <a:ext uri="{FF2B5EF4-FFF2-40B4-BE49-F238E27FC236}">
                <a16:creationId xmlns:a16="http://schemas.microsoft.com/office/drawing/2014/main" id="{88A97379-5560-70E2-CA25-80FF61ACA5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r="265"/>
          <a:stretch>
            <a:fillRect/>
          </a:stretch>
        </p:blipFill>
        <p:spPr/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978DC40-C2A1-4F5C-C7A9-55813B9FBECC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rgbClr val="0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41C6612-59C5-A408-DCEF-B2EF1779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rtlCol="0"/>
          <a:lstStyle>
            <a:defPPr>
              <a:defRPr lang="ja-JP"/>
            </a:defPPr>
          </a:lstStyle>
          <a:p>
            <a:pPr rtl="0">
              <a:lnSpc>
                <a:spcPct val="90000"/>
              </a:lnSpc>
            </a:pPr>
            <a:r>
              <a:rPr lang="ja-JP" altLang="en-US" dirty="0"/>
              <a:t>実機説明</a:t>
            </a:r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314258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ja-JP"/>
            </a:defPPr>
          </a:lstStyle>
          <a:p>
            <a:pPr rtl="0"/>
            <a:r>
              <a:rPr lang="ja-JP" altLang="en-US" dirty="0"/>
              <a:t>アプリ概要</a:t>
            </a:r>
            <a:endParaRPr lang="ja-JP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94021" y="2281238"/>
            <a:ext cx="9174079" cy="3700462"/>
          </a:xfrm>
        </p:spPr>
        <p:txBody>
          <a:bodyPr rtlCol="0">
            <a:normAutofit/>
          </a:bodyPr>
          <a:lstStyle>
            <a:defPPr>
              <a:defRPr lang="ja-JP"/>
            </a:defPPr>
          </a:lstStyle>
          <a:p>
            <a:pPr marL="0" indent="0" rtl="0">
              <a:buNone/>
            </a:pPr>
            <a:r>
              <a:rPr lang="ja-JP" altLang="en-US" sz="4000" dirty="0"/>
              <a:t>アルバイトのシフトをスマホで管理できるアプリ。</a:t>
            </a:r>
            <a:endParaRPr lang="en-US" altLang="ja-JP" sz="4000" dirty="0"/>
          </a:p>
        </p:txBody>
      </p:sp>
      <p:grpSp>
        <p:nvGrpSpPr>
          <p:cNvPr id="19" name="グループ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フリーフォーム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1" name="フリーフォーム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2" name="フリーフォーム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D722C-50DC-CE17-5FD3-81F2B42A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794499B-1586-3BFE-7585-09BAE88D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ja-JP"/>
            </a:defPPr>
          </a:lstStyle>
          <a:p>
            <a:pPr rtl="0"/>
            <a:r>
              <a:rPr lang="ja-JP" altLang="en-US" dirty="0"/>
              <a:t>使用技術</a:t>
            </a:r>
            <a:endParaRPr lang="ja-JP" dirty="0"/>
          </a:p>
        </p:txBody>
      </p:sp>
      <p:grpSp>
        <p:nvGrpSpPr>
          <p:cNvPr id="19" name="グループ 18">
            <a:extLst>
              <a:ext uri="{FF2B5EF4-FFF2-40B4-BE49-F238E27FC236}">
                <a16:creationId xmlns:a16="http://schemas.microsoft.com/office/drawing/2014/main" id="{6DE72469-9039-5CD0-B3A5-46F3FBD64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フリーフォーム(F) 19">
              <a:extLst>
                <a:ext uri="{FF2B5EF4-FFF2-40B4-BE49-F238E27FC236}">
                  <a16:creationId xmlns:a16="http://schemas.microsoft.com/office/drawing/2014/main" id="{CFFE581A-B459-2ED3-CF9E-15D1F147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1" name="フリーフォーム(F) 20">
              <a:extLst>
                <a:ext uri="{FF2B5EF4-FFF2-40B4-BE49-F238E27FC236}">
                  <a16:creationId xmlns:a16="http://schemas.microsoft.com/office/drawing/2014/main" id="{B78AF9BC-6B98-D567-78C6-6990E8E97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2" name="フリーフォーム(F) 21">
              <a:extLst>
                <a:ext uri="{FF2B5EF4-FFF2-40B4-BE49-F238E27FC236}">
                  <a16:creationId xmlns:a16="http://schemas.microsoft.com/office/drawing/2014/main" id="{00D59676-CE57-14BF-2144-C9325D0E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1026" name="Picture 2" descr="Flutter アイコン、ロゴ、シンボル – 無料ダウンロード PNG、SVG">
            <a:extLst>
              <a:ext uri="{FF2B5EF4-FFF2-40B4-BE49-F238E27FC236}">
                <a16:creationId xmlns:a16="http://schemas.microsoft.com/office/drawing/2014/main" id="{42618793-BF01-5292-A3D8-19945A5E3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660" y="246348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1FF859-B031-BFBE-D67A-79956B97164F}"/>
              </a:ext>
            </a:extLst>
          </p:cNvPr>
          <p:cNvSpPr txBox="1"/>
          <p:nvPr/>
        </p:nvSpPr>
        <p:spPr>
          <a:xfrm>
            <a:off x="3161096" y="4323851"/>
            <a:ext cx="2334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</a:rPr>
              <a:t>Flutter</a:t>
            </a:r>
            <a:r>
              <a:rPr lang="ja-JP" altLang="en-US" sz="2400" b="1" dirty="0">
                <a:solidFill>
                  <a:schemeClr val="bg1"/>
                </a:solidFill>
              </a:rPr>
              <a:t>3.24.3 </a:t>
            </a:r>
          </a:p>
        </p:txBody>
      </p:sp>
      <p:pic>
        <p:nvPicPr>
          <p:cNvPr id="1028" name="Picture 4" descr="Firebase Brand Guidelines">
            <a:extLst>
              <a:ext uri="{FF2B5EF4-FFF2-40B4-BE49-F238E27FC236}">
                <a16:creationId xmlns:a16="http://schemas.microsoft.com/office/drawing/2014/main" id="{35A989F2-AE13-0CCA-65E4-4D7B9734F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970" y="2030420"/>
            <a:ext cx="2771138" cy="27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E022D46-B81F-789E-E3F3-08EB6FFE6176}"/>
              </a:ext>
            </a:extLst>
          </p:cNvPr>
          <p:cNvSpPr txBox="1"/>
          <p:nvPr/>
        </p:nvSpPr>
        <p:spPr>
          <a:xfrm>
            <a:off x="9226514" y="4323851"/>
            <a:ext cx="1830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</a:rPr>
              <a:t>データベース</a:t>
            </a:r>
          </a:p>
        </p:txBody>
      </p:sp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DD8DE0B4-C14A-6962-825A-55D00CCFE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67" y="2908475"/>
            <a:ext cx="2812003" cy="1015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36A1568-580D-6F4E-7D3D-C9B63C78408C}"/>
              </a:ext>
            </a:extLst>
          </p:cNvPr>
          <p:cNvSpPr txBox="1"/>
          <p:nvPr/>
        </p:nvSpPr>
        <p:spPr>
          <a:xfrm>
            <a:off x="6784542" y="4368489"/>
            <a:ext cx="970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</a:rPr>
              <a:t>Dart</a:t>
            </a:r>
            <a:endParaRPr lang="ja-JP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5D2D7-1C13-5318-2409-B512ECDE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2D9F8CC-1D09-07F0-96EE-6BCD53DB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ja-JP"/>
            </a:defPPr>
          </a:lstStyle>
          <a:p>
            <a:pPr rtl="0"/>
            <a:r>
              <a:rPr lang="ja-JP" altLang="en-US" dirty="0"/>
              <a:t>使用技術</a:t>
            </a:r>
            <a:r>
              <a:rPr lang="en-US" altLang="ja-JP" dirty="0"/>
              <a:t>(</a:t>
            </a:r>
            <a:r>
              <a:rPr lang="ja-JP" altLang="en-US" dirty="0"/>
              <a:t>パッケージ</a:t>
            </a:r>
            <a:r>
              <a:rPr lang="en-US" altLang="ja-JP" dirty="0"/>
              <a:t>)</a:t>
            </a:r>
            <a:endParaRPr lang="ja-JP" dirty="0"/>
          </a:p>
        </p:txBody>
      </p:sp>
      <p:grpSp>
        <p:nvGrpSpPr>
          <p:cNvPr id="19" name="グループ 18">
            <a:extLst>
              <a:ext uri="{FF2B5EF4-FFF2-40B4-BE49-F238E27FC236}">
                <a16:creationId xmlns:a16="http://schemas.microsoft.com/office/drawing/2014/main" id="{2C3DC2E3-0535-F210-5929-5CA5E2E55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フリーフォーム(F) 19">
              <a:extLst>
                <a:ext uri="{FF2B5EF4-FFF2-40B4-BE49-F238E27FC236}">
                  <a16:creationId xmlns:a16="http://schemas.microsoft.com/office/drawing/2014/main" id="{B4446ABE-5D6D-98F0-1EEB-21F876A9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1" name="フリーフォーム(F) 20">
              <a:extLst>
                <a:ext uri="{FF2B5EF4-FFF2-40B4-BE49-F238E27FC236}">
                  <a16:creationId xmlns:a16="http://schemas.microsoft.com/office/drawing/2014/main" id="{39765C2F-4D44-06AF-C5D5-A92FE40DD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2" name="フリーフォーム(F) 21">
              <a:extLst>
                <a:ext uri="{FF2B5EF4-FFF2-40B4-BE49-F238E27FC236}">
                  <a16:creationId xmlns:a16="http://schemas.microsoft.com/office/drawing/2014/main" id="{20973976-0528-4DFD-DA52-6E404F07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3D4B4B-6B23-7EF4-6256-B7CD045FE20D}"/>
              </a:ext>
            </a:extLst>
          </p:cNvPr>
          <p:cNvSpPr txBox="1"/>
          <p:nvPr/>
        </p:nvSpPr>
        <p:spPr>
          <a:xfrm>
            <a:off x="2983230" y="2400744"/>
            <a:ext cx="6096000" cy="3158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altLang="ja-JP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cupertino_icons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^1.0.8</a:t>
            </a:r>
          </a:p>
          <a:p>
            <a:pPr>
              <a:lnSpc>
                <a:spcPts val="1425"/>
              </a:lnSpc>
            </a:pP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flutter_localization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^0.3.2</a:t>
            </a:r>
          </a:p>
          <a:p>
            <a:pPr>
              <a:lnSpc>
                <a:spcPts val="1425"/>
              </a:lnSpc>
            </a:pP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table_calendar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^3.0.0</a:t>
            </a:r>
          </a:p>
          <a:p>
            <a:pPr>
              <a:lnSpc>
                <a:spcPts val="1425"/>
              </a:lnSpc>
            </a:pP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firebase_auth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^5.5.4</a:t>
            </a:r>
          </a:p>
          <a:p>
            <a:pPr>
              <a:lnSpc>
                <a:spcPts val="1425"/>
              </a:lnSpc>
            </a:pP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firebase_core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^3.14.0</a:t>
            </a:r>
          </a:p>
          <a:p>
            <a:pPr>
              <a:lnSpc>
                <a:spcPts val="1425"/>
              </a:lnSpc>
            </a:pP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flutterfire_cli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^1.0.0</a:t>
            </a:r>
          </a:p>
          <a:p>
            <a:pPr>
              <a:lnSpc>
                <a:spcPts val="1425"/>
              </a:lnSpc>
            </a:pP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freezed_annotation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^3.0.0</a:t>
            </a:r>
          </a:p>
          <a:p>
            <a:pPr>
              <a:lnSpc>
                <a:spcPts val="1425"/>
              </a:lnSpc>
            </a:pP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json_annotation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^4.9.0</a:t>
            </a:r>
          </a:p>
          <a:p>
            <a:pPr>
              <a:lnSpc>
                <a:spcPts val="1425"/>
              </a:lnSpc>
            </a:pP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US" altLang="ja-JP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cloud_firestore</a:t>
            </a:r>
            <a:r>
              <a:rPr lang="en-US" altLang="ja-JP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^5.6.9</a:t>
            </a:r>
            <a:endParaRPr lang="en-US" altLang="ja-JP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06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8909858" cy="1494596"/>
          </a:xfrm>
        </p:spPr>
        <p:txBody>
          <a:bodyPr rtlCol="0"/>
          <a:lstStyle>
            <a:defPPr>
              <a:defRPr lang="ja-JP"/>
            </a:defPPr>
          </a:lstStyle>
          <a:p>
            <a:pPr rtl="0">
              <a:lnSpc>
                <a:spcPct val="90000"/>
              </a:lnSpc>
            </a:pPr>
            <a:r>
              <a:rPr lang="ja-JP" altLang="en-US" dirty="0"/>
              <a:t>参考</a:t>
            </a:r>
            <a:r>
              <a:rPr lang="en-US" altLang="ja-JP" dirty="0"/>
              <a:t>URL</a:t>
            </a:r>
            <a:endParaRPr 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59" y="2676525"/>
            <a:ext cx="9592377" cy="3597470"/>
          </a:xfrm>
        </p:spPr>
        <p:txBody>
          <a:bodyPr rtlCol="0">
            <a:normAutofit/>
          </a:bodyPr>
          <a:lstStyle>
            <a:defPPr>
              <a:defRPr lang="ja-JP"/>
            </a:defPPr>
          </a:lstStyle>
          <a:p>
            <a:r>
              <a:rPr lang="ja-JP" altLang="en-US" b="1" dirty="0"/>
              <a:t>カレンダー機能：</a:t>
            </a:r>
            <a:r>
              <a:rPr lang="en-US" altLang="ja-JP" b="1" dirty="0">
                <a:hlinkClick r:id="rId3"/>
              </a:rPr>
              <a:t>https://zenn.dev/t_m_k/articles/04b3e7e710792c</a:t>
            </a:r>
            <a:endParaRPr lang="en-US" altLang="ja-JP" b="1" dirty="0"/>
          </a:p>
          <a:p>
            <a:r>
              <a:rPr lang="ja-JP" altLang="en-US" b="1" dirty="0"/>
              <a:t>ドロップダウンリスト：</a:t>
            </a:r>
            <a:r>
              <a:rPr lang="en-US" altLang="ja-JP" b="1" dirty="0">
                <a:hlinkClick r:id="rId4"/>
              </a:rPr>
              <a:t>https://zenn.dev/beeeyan/articles/77ab9ef6857a21</a:t>
            </a:r>
            <a:endParaRPr lang="en-US" altLang="ja-JP" b="1" dirty="0"/>
          </a:p>
          <a:p>
            <a:r>
              <a:rPr lang="en-US" altLang="ja-JP" b="1" dirty="0"/>
              <a:t>Firebase</a:t>
            </a:r>
            <a:r>
              <a:rPr lang="ja-JP" altLang="en-US" b="1" dirty="0"/>
              <a:t>諸々：</a:t>
            </a:r>
            <a:r>
              <a:rPr lang="en-US" altLang="ja-JP" b="1" dirty="0">
                <a:hlinkClick r:id="rId5"/>
              </a:rPr>
              <a:t>https://firebase.google.com/docs/flutter/setup?hl=ja</a:t>
            </a:r>
            <a:r>
              <a:rPr lang="en-US" altLang="ja-JP" b="1" dirty="0"/>
              <a:t> , </a:t>
            </a:r>
            <a:r>
              <a:rPr lang="en-US" altLang="ja-JP" b="1" dirty="0">
                <a:hlinkClick r:id="rId6"/>
              </a:rPr>
              <a:t>https://zenn.dev/susatthi/articles/20240309-111704-flutter-firebase-app</a:t>
            </a:r>
            <a:endParaRPr lang="en-US" altLang="ja-JP" b="1" dirty="0"/>
          </a:p>
          <a:p>
            <a:r>
              <a:rPr lang="ja-JP" altLang="en-US" b="1" dirty="0"/>
              <a:t>イベント追加：</a:t>
            </a:r>
            <a:r>
              <a:rPr lang="en-US" altLang="ja-JP" b="1" dirty="0">
                <a:hlinkClick r:id="rId7"/>
              </a:rPr>
              <a:t>https://qiita.com/t_k_t/items/29848ac897e159030843</a:t>
            </a:r>
            <a:endParaRPr lang="en-US" altLang="ja-JP" b="1" dirty="0"/>
          </a:p>
          <a:p>
            <a:r>
              <a:rPr lang="ja-JP" altLang="en-US" b="1" dirty="0"/>
              <a:t>後はバグ修正に</a:t>
            </a:r>
            <a:r>
              <a:rPr lang="en-US" altLang="ja-JP" b="1" dirty="0"/>
              <a:t>ChatGPT</a:t>
            </a:r>
            <a:r>
              <a:rPr lang="ja-JP" altLang="en-US" b="1" dirty="0"/>
              <a:t>使用</a:t>
            </a:r>
            <a:endParaRPr lang="en-US" altLang="ja-JP" b="1" dirty="0"/>
          </a:p>
          <a:p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E388F-42E1-6602-E8A6-63E6C7D4A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プレースホルダー 5" descr="草の上に乗っている人たち&#10;&#10;AI 生成コンテンツは誤りを含む可能性があります。">
            <a:extLst>
              <a:ext uri="{FF2B5EF4-FFF2-40B4-BE49-F238E27FC236}">
                <a16:creationId xmlns:a16="http://schemas.microsoft.com/office/drawing/2014/main" id="{CFCDA475-48F8-97FB-7DD0-55C0F8D8EC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r="265"/>
          <a:stretch>
            <a:fillRect/>
          </a:stretch>
        </p:blipFill>
        <p:spPr/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6471763-9FFF-7E35-7D2F-9BEC64F5DF65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rgbClr val="00000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2B5264E-CFA1-F641-EE3E-22116747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rtlCol="0"/>
          <a:lstStyle>
            <a:defPPr>
              <a:defRPr lang="ja-JP"/>
            </a:defPPr>
          </a:lstStyle>
          <a:p>
            <a:pPr rtl="0">
              <a:lnSpc>
                <a:spcPct val="90000"/>
              </a:lnSpc>
            </a:pPr>
            <a:r>
              <a:rPr lang="ja-JP" altLang="en-US" dirty="0"/>
              <a:t>実機説明</a:t>
            </a:r>
            <a:endParaRPr lang="ja-JP" dirty="0"/>
          </a:p>
        </p:txBody>
      </p:sp>
    </p:spTree>
    <p:extLst>
      <p:ext uri="{BB962C8B-B14F-4D97-AF65-F5344CB8AC3E}">
        <p14:creationId xmlns:p14="http://schemas.microsoft.com/office/powerpoint/2010/main" val="131612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F3CA1-EED1-A7F6-8AC5-BF4C4CC1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5D2BA7-6F68-7688-9C8F-A8E76805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1010653"/>
            <a:ext cx="8909858" cy="762072"/>
          </a:xfrm>
        </p:spPr>
        <p:txBody>
          <a:bodyPr rtlCol="0"/>
          <a:lstStyle>
            <a:defPPr>
              <a:defRPr lang="ja-JP"/>
            </a:defPPr>
          </a:lstStyle>
          <a:p>
            <a:pPr rtl="0">
              <a:lnSpc>
                <a:spcPct val="90000"/>
              </a:lnSpc>
            </a:pPr>
            <a:r>
              <a:rPr lang="ja-JP" altLang="en-US" dirty="0"/>
              <a:t>開発を通して</a:t>
            </a:r>
            <a:endParaRPr 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DD45B9-7556-67B1-1AB4-B3C8F0C950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098280" cy="3597470"/>
          </a:xfrm>
        </p:spPr>
        <p:txBody>
          <a:bodyPr rtlCol="0"/>
          <a:lstStyle>
            <a:defPPr>
              <a:defRPr lang="ja-JP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3200" b="1" dirty="0"/>
              <a:t>時給の計算が上手く機能しなかったのは悔しい</a:t>
            </a:r>
            <a:endParaRPr lang="en-US" altLang="ja-JP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3200" b="1" dirty="0"/>
              <a:t>実際のカレンダーアプリとの連携機能もやってみたい</a:t>
            </a:r>
            <a:endParaRPr lang="en-US" altLang="ja-JP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3200" b="1" dirty="0"/>
              <a:t>自分が出勤する日に、他に誰が出勤するのか見れるような機能を追加する</a:t>
            </a:r>
            <a:endParaRPr lang="en-US" altLang="ja-JP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3200" b="1" dirty="0"/>
              <a:t>Dart</a:t>
            </a:r>
            <a:r>
              <a:rPr lang="ja-JP" altLang="en-US" sz="3200" b="1" dirty="0"/>
              <a:t>難しかった</a:t>
            </a:r>
            <a:endParaRPr lang="en-US" altLang="ja-JP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b="1" dirty="0"/>
          </a:p>
        </p:txBody>
      </p:sp>
    </p:spTree>
    <p:extLst>
      <p:ext uri="{BB962C8B-B14F-4D97-AF65-F5344CB8AC3E}">
        <p14:creationId xmlns:p14="http://schemas.microsoft.com/office/powerpoint/2010/main" val="4059429298"/>
      </p:ext>
    </p:extLst>
  </p:cSld>
  <p:clrMapOvr>
    <a:masterClrMapping/>
  </p:clrMapOvr>
</p:sld>
</file>

<file path=ppt/theme/theme1.xml><?xml version="1.0" encoding="utf-8"?>
<a:theme xmlns:a="http://schemas.openxmlformats.org/drawingml/2006/main" name="ユーザー設定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5_TF78853419_Win32" id="{58577C8C-4A86-4ADE-B226-05EE0F3D760B}" vid="{D839CB4F-7ADA-4170-AA9C-936648A492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eiryo UI" panose="020F030202020403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0F050202020403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eiryo UI" panose="020F030202020403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0F050202020403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幾何学模様の年次プレゼンテーション</Template>
  <TotalTime>2934</TotalTime>
  <Words>246</Words>
  <Application>Microsoft Office PowerPoint</Application>
  <PresentationFormat>ワイド画面</PresentationFormat>
  <Paragraphs>56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Meiryo UI</vt:lpstr>
      <vt:lpstr>Arial</vt:lpstr>
      <vt:lpstr>Consolas</vt:lpstr>
      <vt:lpstr>ユーザー設定</vt:lpstr>
      <vt:lpstr>シフト管理アプリシフマネ</vt:lpstr>
      <vt:lpstr>目次</vt:lpstr>
      <vt:lpstr>実機説明</vt:lpstr>
      <vt:lpstr>アプリ概要</vt:lpstr>
      <vt:lpstr>使用技術</vt:lpstr>
      <vt:lpstr>使用技術(パッケージ)</vt:lpstr>
      <vt:lpstr>参考URL</vt:lpstr>
      <vt:lpstr>実機説明</vt:lpstr>
      <vt:lpstr>開発を通して</vt:lpstr>
      <vt:lpstr>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渡辺  晃太朗(zeal22410203)</dc:creator>
  <cp:lastModifiedBy>Kota W</cp:lastModifiedBy>
  <cp:revision>9</cp:revision>
  <dcterms:created xsi:type="dcterms:W3CDTF">2025-05-07T01:54:51Z</dcterms:created>
  <dcterms:modified xsi:type="dcterms:W3CDTF">2025-07-09T01:38:28Z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